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098EC-F58D-4391-97B8-D7C438BC36A5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F59D-4B92-482D-83AF-3D59468713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321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dirty="0"/>
              <a:t>now, at the moment, look, right now → </a:t>
            </a:r>
            <a:r>
              <a:rPr lang="en-GB" dirty="0" err="1" smtClean="0"/>
              <a:t>signaalwoorden</a:t>
            </a:r>
            <a:r>
              <a:rPr lang="en-GB" dirty="0" smtClean="0"/>
              <a:t> (trigger words)</a:t>
            </a:r>
            <a:endParaRPr lang="en-GB" dirty="0"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56747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-GB" sz="1400">
                <a:solidFill>
                  <a:schemeClr val="dk1"/>
                </a:solidFill>
              </a:rPr>
              <a:t>Pres.Cont. kan je linken aan een trein, want als een trein van plek naar plek gaat, dan is dat iets dat aan de gang is. 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-GB" sz="1400">
                <a:solidFill>
                  <a:schemeClr val="dk1"/>
                </a:solidFill>
              </a:rPr>
              <a:t>Hoe vorm je pres. cont. → denk aan een trein met drie compartimenten (coupes/stellen). Ze zijn alle drie even belangrijk. Je hebt ze dus alle drie nodig, want als eentje ontbreekt, dan rijdt de trein niet. 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>
                <a:solidFill>
                  <a:schemeClr val="dk1"/>
                </a:solidFill>
              </a:rPr>
              <a:t>Pic. 1: This is my friend. She is on a train from Rotterdam to Amsterdam. Where is she going?</a:t>
            </a:r>
          </a:p>
          <a:p>
            <a:pPr lvl="0">
              <a:spcBef>
                <a:spcPts val="0"/>
              </a:spcBef>
              <a:buNone/>
            </a:pPr>
            <a:r>
              <a:rPr lang="en-GB" sz="1400">
                <a:solidFill>
                  <a:schemeClr val="dk1"/>
                </a:solidFill>
              </a:rPr>
              <a:t>Pic 2: There is another woman in the train. What is she doing? </a:t>
            </a:r>
          </a:p>
        </p:txBody>
      </p:sp>
    </p:spTree>
    <p:extLst>
      <p:ext uri="{BB962C8B-B14F-4D97-AF65-F5344CB8AC3E}">
        <p14:creationId xmlns:p14="http://schemas.microsoft.com/office/powerpoint/2010/main" val="2453852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70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330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371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-1437"/>
            <a:ext cx="12192000" cy="1525599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/>
          </a:p>
        </p:txBody>
      </p:sp>
      <p:grpSp>
        <p:nvGrpSpPr>
          <p:cNvPr id="19" name="Shape 19"/>
          <p:cNvGrpSpPr/>
          <p:nvPr/>
        </p:nvGrpSpPr>
        <p:grpSpPr>
          <a:xfrm>
            <a:off x="0" y="-1437"/>
            <a:ext cx="865573" cy="6859503"/>
            <a:chOff x="0" y="-1438"/>
            <a:chExt cx="649180" cy="6859503"/>
          </a:xfrm>
        </p:grpSpPr>
        <p:sp>
          <p:nvSpPr>
            <p:cNvPr id="20" name="Shape 20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6378">
                <a:alpha val="9800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 sz="1800"/>
            </a:p>
          </p:txBody>
        </p:sp>
        <p:sp>
          <p:nvSpPr>
            <p:cNvPr id="21" name="Shape 21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0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 sz="1800"/>
            </a:p>
          </p:txBody>
        </p:sp>
      </p:grpSp>
      <p:grpSp>
        <p:nvGrpSpPr>
          <p:cNvPr id="22" name="Shape 22"/>
          <p:cNvGrpSpPr/>
          <p:nvPr/>
        </p:nvGrpSpPr>
        <p:grpSpPr>
          <a:xfrm flipH="1">
            <a:off x="11325991" y="0"/>
            <a:ext cx="865573" cy="6859503"/>
            <a:chOff x="0" y="-1438"/>
            <a:chExt cx="649180" cy="6859503"/>
          </a:xfrm>
        </p:grpSpPr>
        <p:sp>
          <p:nvSpPr>
            <p:cNvPr id="23" name="Shape 23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6378">
                <a:alpha val="9800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 sz="1800"/>
            </a:p>
          </p:txBody>
        </p:sp>
        <p:sp>
          <p:nvSpPr>
            <p:cNvPr id="24" name="Shape 24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0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 sz="1800"/>
            </a:p>
          </p:txBody>
        </p:sp>
      </p:grpSp>
      <p:sp>
        <p:nvSpPr>
          <p:cNvPr id="25" name="Shape 25"/>
          <p:cNvSpPr/>
          <p:nvPr/>
        </p:nvSpPr>
        <p:spPr>
          <a:xfrm>
            <a:off x="0" y="6324602"/>
            <a:ext cx="12192000" cy="534799"/>
          </a:xfrm>
          <a:prstGeom prst="rect">
            <a:avLst/>
          </a:prstGeom>
          <a:solidFill>
            <a:schemeClr val="dk1">
              <a:alpha val="149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109728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393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7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61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004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413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86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305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765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49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AA6F0-9C39-4879-9532-46DBA70447C0}" type="datetimeFigureOut">
              <a:rPr lang="nl-NL" smtClean="0"/>
              <a:t>11-11-2017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FDA84-0C67-41A3-AE82-12E974D301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00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3251577" y="1245177"/>
            <a:ext cx="6912599" cy="2402999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1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sz="2400">
              <a:solidFill>
                <a:schemeClr val="lt1"/>
              </a:solidFill>
              <a:latin typeface="Aharoni"/>
              <a:ea typeface="Aharoni"/>
              <a:cs typeface="Aharoni"/>
              <a:sym typeface="Aharoni"/>
            </a:endParaRPr>
          </a:p>
          <a:p>
            <a:pPr algn="ctr">
              <a:lnSpc>
                <a:spcPct val="115000"/>
              </a:lnSpc>
            </a:pPr>
            <a:r>
              <a:rPr lang="en-GB" sz="2400">
                <a:solidFill>
                  <a:schemeClr val="lt1"/>
                </a:solidFill>
                <a:latin typeface="Aharoni"/>
                <a:ea typeface="Aharoni"/>
                <a:cs typeface="Aharoni"/>
                <a:sym typeface="Aharoni"/>
              </a:rPr>
              <a:t>Je gebruikt de present continuous als iets </a:t>
            </a:r>
          </a:p>
          <a:p>
            <a:pPr algn="ctr">
              <a:lnSpc>
                <a:spcPct val="115000"/>
              </a:lnSpc>
              <a:buClr>
                <a:schemeClr val="dk1"/>
              </a:buClr>
              <a:buSzPct val="45833"/>
            </a:pPr>
            <a:r>
              <a:rPr lang="en-GB" sz="2400" b="1" u="sng">
                <a:solidFill>
                  <a:schemeClr val="lt1"/>
                </a:solidFill>
                <a:latin typeface="Aharoni"/>
                <a:ea typeface="Aharoni"/>
                <a:cs typeface="Aharoni"/>
                <a:sym typeface="Aharoni"/>
              </a:rPr>
              <a:t>NU</a:t>
            </a:r>
            <a:r>
              <a:rPr lang="en-GB" sz="2400">
                <a:solidFill>
                  <a:schemeClr val="lt1"/>
                </a:solidFill>
                <a:latin typeface="Aharoni"/>
                <a:ea typeface="Aharoni"/>
                <a:cs typeface="Aharoni"/>
                <a:sym typeface="Aharoni"/>
              </a:rPr>
              <a:t> aan de gang is</a:t>
            </a:r>
          </a:p>
          <a:p>
            <a:endParaRPr/>
          </a:p>
        </p:txBody>
      </p:sp>
      <p:sp>
        <p:nvSpPr>
          <p:cNvPr id="263" name="Shape 263"/>
          <p:cNvSpPr txBox="1"/>
          <p:nvPr/>
        </p:nvSpPr>
        <p:spPr>
          <a:xfrm>
            <a:off x="3251577" y="3717802"/>
            <a:ext cx="6912599" cy="2015699"/>
          </a:xfrm>
          <a:prstGeom prst="rect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</a:pPr>
            <a:endParaRPr>
              <a:solidFill>
                <a:schemeClr val="dk1"/>
              </a:solidFill>
              <a:latin typeface="Aharoni"/>
              <a:ea typeface="Aharoni"/>
              <a:cs typeface="Aharoni"/>
              <a:sym typeface="Aharoni"/>
            </a:endParaRPr>
          </a:p>
          <a:p>
            <a:pPr marL="457200" indent="457200">
              <a:lnSpc>
                <a:spcPct val="115000"/>
              </a:lnSpc>
            </a:pPr>
            <a:r>
              <a:rPr lang="en-GB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Voorbeelden: </a:t>
            </a:r>
          </a:p>
          <a:p>
            <a:pPr marL="457200" indent="457200">
              <a:lnSpc>
                <a:spcPct val="115000"/>
              </a:lnSpc>
            </a:pPr>
            <a:endParaRPr>
              <a:solidFill>
                <a:schemeClr val="dk1"/>
              </a:solidFill>
              <a:latin typeface="Aharoni"/>
              <a:ea typeface="Aharoni"/>
              <a:cs typeface="Aharoni"/>
              <a:sym typeface="Aharoni"/>
            </a:endParaRPr>
          </a:p>
          <a:p>
            <a:pPr marL="1371600" indent="-342900">
              <a:lnSpc>
                <a:spcPct val="115000"/>
              </a:lnSpc>
              <a:buClr>
                <a:srgbClr val="000000"/>
              </a:buClr>
              <a:buSzPct val="100000"/>
              <a:buFont typeface="Aharoni"/>
              <a:buChar char="-"/>
            </a:pPr>
            <a:r>
              <a:rPr lang="en-GB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I </a:t>
            </a:r>
            <a:r>
              <a:rPr lang="en-GB">
                <a:solidFill>
                  <a:srgbClr val="1155CC"/>
                </a:solidFill>
                <a:latin typeface="Aharoni"/>
                <a:ea typeface="Aharoni"/>
                <a:cs typeface="Aharoni"/>
                <a:sym typeface="Aharoni"/>
              </a:rPr>
              <a:t>am</a:t>
            </a:r>
            <a:r>
              <a:rPr lang="en-GB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GB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talk</a:t>
            </a: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ing</a:t>
            </a:r>
            <a:r>
              <a:rPr lang="en-GB">
                <a:solidFill>
                  <a:srgbClr val="0FA10F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GB" u="sng">
                <a:latin typeface="Aharoni"/>
                <a:ea typeface="Aharoni"/>
                <a:cs typeface="Aharoni"/>
                <a:sym typeface="Aharoni"/>
              </a:rPr>
              <a:t>now.</a:t>
            </a:r>
          </a:p>
          <a:p>
            <a:pPr marL="1371600" indent="-342900">
              <a:lnSpc>
                <a:spcPct val="115000"/>
              </a:lnSpc>
              <a:buClr>
                <a:srgbClr val="000000"/>
              </a:buClr>
              <a:buSzPct val="100000"/>
              <a:buFont typeface="Aharoni"/>
              <a:buChar char="-"/>
            </a:pPr>
            <a:r>
              <a:rPr lang="en-GB">
                <a:latin typeface="Aharoni"/>
                <a:ea typeface="Aharoni"/>
                <a:cs typeface="Aharoni"/>
                <a:sym typeface="Aharoni"/>
              </a:rPr>
              <a:t>You </a:t>
            </a:r>
            <a:r>
              <a:rPr lang="en-GB">
                <a:solidFill>
                  <a:srgbClr val="1155CC"/>
                </a:solidFill>
                <a:latin typeface="Aharoni"/>
                <a:ea typeface="Aharoni"/>
                <a:cs typeface="Aharoni"/>
                <a:sym typeface="Aharoni"/>
              </a:rPr>
              <a:t>are</a:t>
            </a:r>
            <a:r>
              <a:rPr lang="en-GB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GB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listen</a:t>
            </a: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ing </a:t>
            </a:r>
            <a:r>
              <a:rPr lang="en-GB">
                <a:latin typeface="Aharoni"/>
                <a:ea typeface="Aharoni"/>
                <a:cs typeface="Aharoni"/>
                <a:sym typeface="Aharoni"/>
              </a:rPr>
              <a:t>to me </a:t>
            </a:r>
            <a:r>
              <a:rPr lang="en-GB" u="sng">
                <a:latin typeface="Aharoni"/>
                <a:ea typeface="Aharoni"/>
                <a:cs typeface="Aharoni"/>
                <a:sym typeface="Aharoni"/>
              </a:rPr>
              <a:t>at the moment</a:t>
            </a: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.</a:t>
            </a:r>
          </a:p>
          <a:p>
            <a:pPr marL="1371600" indent="-342900">
              <a:lnSpc>
                <a:spcPct val="115000"/>
              </a:lnSpc>
              <a:buClr>
                <a:srgbClr val="073763"/>
              </a:buClr>
              <a:buSzPct val="100000"/>
              <a:buFont typeface="Aharoni"/>
              <a:buChar char="-"/>
            </a:pPr>
            <a:r>
              <a:rPr lang="en-GB" u="sng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Look!</a:t>
            </a: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GB">
                <a:latin typeface="Aharoni"/>
                <a:ea typeface="Aharoni"/>
                <a:cs typeface="Aharoni"/>
                <a:sym typeface="Aharoni"/>
              </a:rPr>
              <a:t>………</a:t>
            </a: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GB">
                <a:solidFill>
                  <a:srgbClr val="1155CC"/>
                </a:solidFill>
                <a:latin typeface="Aharoni"/>
                <a:ea typeface="Aharoni"/>
                <a:cs typeface="Aharoni"/>
                <a:sym typeface="Aharoni"/>
              </a:rPr>
              <a:t>is</a:t>
            </a:r>
            <a:r>
              <a:rPr lang="en-GB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GB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text</a:t>
            </a: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ing </a:t>
            </a:r>
            <a:r>
              <a:rPr lang="en-GB" u="sng">
                <a:latin typeface="Aharoni"/>
                <a:ea typeface="Aharoni"/>
                <a:cs typeface="Aharoni"/>
                <a:sym typeface="Aharoni"/>
              </a:rPr>
              <a:t>right now.</a:t>
            </a:r>
          </a:p>
          <a:p>
            <a:pPr marL="1371600" indent="457200">
              <a:lnSpc>
                <a:spcPct val="115000"/>
              </a:lnSpc>
            </a:pPr>
            <a:r>
              <a:rPr lang="en-GB" u="sng">
                <a:latin typeface="Aharoni"/>
                <a:ea typeface="Aharoni"/>
                <a:cs typeface="Aharoni"/>
                <a:sym typeface="Aharoni"/>
              </a:rPr>
              <a:t> </a:t>
            </a:r>
          </a:p>
          <a:p>
            <a:pPr>
              <a:lnSpc>
                <a:spcPct val="115000"/>
              </a:lnSpc>
            </a:pPr>
            <a:endParaRPr>
              <a:solidFill>
                <a:schemeClr val="dk1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220945141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Shape 2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7625" y="964550"/>
            <a:ext cx="7876750" cy="326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2341802" y="1050100"/>
            <a:ext cx="4884899" cy="371400"/>
          </a:xfrm>
          <a:prstGeom prst="rect">
            <a:avLst/>
          </a:prstGeom>
        </p:spPr>
        <p:txBody>
          <a:bodyPr vert="horz" lIns="91425" tIns="91425" rIns="91425" bIns="91425" rtlCol="0" anchor="b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GB" sz="2400">
                <a:solidFill>
                  <a:schemeClr val="dk1"/>
                </a:solidFill>
              </a:rPr>
              <a:t>Present continuous 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5431350" y="2518625"/>
            <a:ext cx="1329300" cy="32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GB" sz="1200" b="1"/>
              <a:t>A form of </a:t>
            </a:r>
            <a:r>
              <a:rPr lang="en-GB" sz="1200" b="1" u="sng"/>
              <a:t>to be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7029825" y="2928350"/>
            <a:ext cx="1329300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GB" sz="2000" b="1">
                <a:solidFill>
                  <a:schemeClr val="lt1"/>
                </a:solidFill>
              </a:rPr>
              <a:t>WW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8628300" y="2928350"/>
            <a:ext cx="1329300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GB" sz="2000" b="1">
                <a:solidFill>
                  <a:schemeClr val="lt1"/>
                </a:solidFill>
              </a:rPr>
              <a:t>ING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x="5326050" y="2792777"/>
            <a:ext cx="1539900" cy="93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GB" b="1">
                <a:solidFill>
                  <a:schemeClr val="lt1"/>
                </a:solidFill>
              </a:rPr>
              <a:t>AM</a:t>
            </a:r>
          </a:p>
          <a:p>
            <a:pPr algn="ctr"/>
            <a:r>
              <a:rPr lang="en-GB" b="1">
                <a:solidFill>
                  <a:schemeClr val="lt1"/>
                </a:solidFill>
              </a:rPr>
              <a:t>ARE</a:t>
            </a:r>
          </a:p>
          <a:p>
            <a:pPr algn="ctr"/>
            <a:r>
              <a:rPr lang="en-GB" b="1">
                <a:solidFill>
                  <a:schemeClr val="lt1"/>
                </a:solidFill>
              </a:rPr>
              <a:t>IS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2813177" y="2518625"/>
            <a:ext cx="2348999" cy="96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b="1">
              <a:solidFill>
                <a:schemeClr val="lt1"/>
              </a:solidFill>
            </a:endParaRPr>
          </a:p>
          <a:p>
            <a:r>
              <a:rPr lang="en-GB" sz="1600" b="1">
                <a:solidFill>
                  <a:schemeClr val="lt1"/>
                </a:solidFill>
              </a:rPr>
              <a:t>I </a:t>
            </a:r>
          </a:p>
          <a:p>
            <a:r>
              <a:rPr lang="en-GB" sz="1600" b="1">
                <a:solidFill>
                  <a:schemeClr val="lt1"/>
                </a:solidFill>
              </a:rPr>
              <a:t>You/We/They</a:t>
            </a:r>
          </a:p>
          <a:p>
            <a:r>
              <a:rPr lang="en-GB" sz="1600" b="1">
                <a:solidFill>
                  <a:schemeClr val="lt1"/>
                </a:solidFill>
              </a:rPr>
              <a:t>She/He/It</a:t>
            </a:r>
          </a:p>
        </p:txBody>
      </p:sp>
      <p:cxnSp>
        <p:nvCxnSpPr>
          <p:cNvPr id="275" name="Shape 275"/>
          <p:cNvCxnSpPr/>
          <p:nvPr/>
        </p:nvCxnSpPr>
        <p:spPr>
          <a:xfrm>
            <a:off x="4149675" y="2996825"/>
            <a:ext cx="1012500" cy="7200"/>
          </a:xfrm>
          <a:prstGeom prst="straightConnector1">
            <a:avLst/>
          </a:prstGeom>
          <a:noFill/>
          <a:ln w="38100" cap="flat">
            <a:solidFill>
              <a:schemeClr val="lt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76" name="Shape 276"/>
          <p:cNvCxnSpPr/>
          <p:nvPr/>
        </p:nvCxnSpPr>
        <p:spPr>
          <a:xfrm>
            <a:off x="4149675" y="3254325"/>
            <a:ext cx="1012500" cy="7200"/>
          </a:xfrm>
          <a:prstGeom prst="straightConnector1">
            <a:avLst/>
          </a:prstGeom>
          <a:noFill/>
          <a:ln w="38100" cap="flat">
            <a:solidFill>
              <a:schemeClr val="lt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77" name="Shape 277"/>
          <p:cNvCxnSpPr/>
          <p:nvPr/>
        </p:nvCxnSpPr>
        <p:spPr>
          <a:xfrm>
            <a:off x="4149675" y="3511825"/>
            <a:ext cx="1012500" cy="7200"/>
          </a:xfrm>
          <a:prstGeom prst="straightConnector1">
            <a:avLst/>
          </a:prstGeom>
          <a:noFill/>
          <a:ln w="38100" cap="flat">
            <a:solidFill>
              <a:schemeClr val="lt1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278" name="Shape 2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76402" y="4279125"/>
            <a:ext cx="2905899" cy="1577874"/>
          </a:xfrm>
          <a:prstGeom prst="rect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279" name="Shape 279"/>
          <p:cNvSpPr txBox="1"/>
          <p:nvPr/>
        </p:nvSpPr>
        <p:spPr>
          <a:xfrm>
            <a:off x="4627687" y="4276262"/>
            <a:ext cx="3502200" cy="452100"/>
          </a:xfrm>
          <a:prstGeom prst="rect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b="1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She</a:t>
            </a:r>
            <a:r>
              <a:rPr lang="en-GB" b="1">
                <a:solidFill>
                  <a:srgbClr val="1155CC"/>
                </a:solidFill>
                <a:latin typeface="Aharoni"/>
                <a:ea typeface="Aharoni"/>
                <a:cs typeface="Aharoni"/>
                <a:sym typeface="Aharoni"/>
              </a:rPr>
              <a:t> is </a:t>
            </a:r>
            <a:r>
              <a:rPr lang="en-GB" b="1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go</a:t>
            </a:r>
            <a:r>
              <a:rPr lang="en-GB" b="1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ing</a:t>
            </a:r>
            <a:r>
              <a:rPr lang="en-GB" b="1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 to Amsterdam.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x="4627687" y="4848850"/>
            <a:ext cx="3502200" cy="452100"/>
          </a:xfrm>
          <a:prstGeom prst="rect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b="1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She</a:t>
            </a:r>
            <a:r>
              <a:rPr lang="en-GB" b="1">
                <a:solidFill>
                  <a:srgbClr val="1155CC"/>
                </a:solidFill>
                <a:latin typeface="Aharoni"/>
                <a:ea typeface="Aharoni"/>
                <a:cs typeface="Aharoni"/>
                <a:sym typeface="Aharoni"/>
              </a:rPr>
              <a:t> is </a:t>
            </a:r>
            <a:r>
              <a:rPr lang="en-GB" b="1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read</a:t>
            </a:r>
            <a:r>
              <a:rPr lang="en-GB" b="1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ing</a:t>
            </a:r>
            <a:r>
              <a:rPr lang="en-GB" b="1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 a book.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4627700" y="5421450"/>
            <a:ext cx="3502200" cy="452100"/>
          </a:xfrm>
          <a:prstGeom prst="rect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b="1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She</a:t>
            </a:r>
            <a:r>
              <a:rPr lang="en-GB" b="1">
                <a:solidFill>
                  <a:srgbClr val="1155CC"/>
                </a:solidFill>
                <a:latin typeface="Aharoni"/>
                <a:ea typeface="Aharoni"/>
                <a:cs typeface="Aharoni"/>
                <a:sym typeface="Aharoni"/>
              </a:rPr>
              <a:t> is </a:t>
            </a:r>
            <a:r>
              <a:rPr lang="en-GB" b="1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sleep</a:t>
            </a:r>
            <a:r>
              <a:rPr lang="en-GB" b="1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ing</a:t>
            </a:r>
            <a:r>
              <a:rPr lang="en-GB" b="1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.</a:t>
            </a:r>
          </a:p>
        </p:txBody>
      </p:sp>
      <p:pic>
        <p:nvPicPr>
          <p:cNvPr id="282" name="Shape 28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75275" y="4279127"/>
            <a:ext cx="2402000" cy="1577875"/>
          </a:xfrm>
          <a:prstGeom prst="rect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283" name="Shape 283"/>
          <p:cNvSpPr txBox="1"/>
          <p:nvPr/>
        </p:nvSpPr>
        <p:spPr>
          <a:xfrm>
            <a:off x="6603777" y="921400"/>
            <a:ext cx="3973499" cy="1050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GB" u="sng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Voorbeeldzinnen:</a:t>
            </a:r>
          </a:p>
          <a:p>
            <a:pPr marL="457200" indent="-317500">
              <a:lnSpc>
                <a:spcPct val="115000"/>
              </a:lnSpc>
              <a:buClr>
                <a:srgbClr val="000000"/>
              </a:buClr>
              <a:buSzPct val="100000"/>
              <a:buFont typeface="Aharoni"/>
              <a:buChar char="-"/>
            </a:pPr>
            <a:r>
              <a:rPr lang="en-GB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I </a:t>
            </a:r>
            <a:r>
              <a:rPr lang="en-GB">
                <a:solidFill>
                  <a:srgbClr val="1155CC"/>
                </a:solidFill>
                <a:latin typeface="Aharoni"/>
                <a:ea typeface="Aharoni"/>
                <a:cs typeface="Aharoni"/>
                <a:sym typeface="Aharoni"/>
              </a:rPr>
              <a:t>am</a:t>
            </a:r>
            <a:r>
              <a:rPr lang="en-GB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GB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talk</a:t>
            </a: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ing</a:t>
            </a:r>
            <a:r>
              <a:rPr lang="en-GB">
                <a:solidFill>
                  <a:srgbClr val="0FA10F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</a:p>
          <a:p>
            <a:pPr marL="457200" indent="-317500">
              <a:lnSpc>
                <a:spcPct val="115000"/>
              </a:lnSpc>
              <a:buClr>
                <a:srgbClr val="000000"/>
              </a:buClr>
              <a:buSzPct val="100000"/>
              <a:buFont typeface="Aharoni"/>
              <a:buChar char="-"/>
            </a:pPr>
            <a:r>
              <a:rPr lang="en-GB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You </a:t>
            </a:r>
            <a:r>
              <a:rPr lang="en-GB">
                <a:solidFill>
                  <a:srgbClr val="1155CC"/>
                </a:solidFill>
                <a:latin typeface="Aharoni"/>
                <a:ea typeface="Aharoni"/>
                <a:cs typeface="Aharoni"/>
                <a:sym typeface="Aharoni"/>
              </a:rPr>
              <a:t>are</a:t>
            </a:r>
            <a:r>
              <a:rPr lang="en-GB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GB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listen</a:t>
            </a: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ing</a:t>
            </a:r>
          </a:p>
          <a:p>
            <a:pPr marL="457200" indent="-317500">
              <a:lnSpc>
                <a:spcPct val="115000"/>
              </a:lnSpc>
              <a:buClr>
                <a:srgbClr val="073763"/>
              </a:buClr>
              <a:buSzPct val="100000"/>
              <a:buFont typeface="Aharoni"/>
              <a:buChar char="-"/>
            </a:pP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……….. </a:t>
            </a:r>
            <a:r>
              <a:rPr lang="en-GB">
                <a:solidFill>
                  <a:srgbClr val="1155CC"/>
                </a:solidFill>
                <a:latin typeface="Aharoni"/>
                <a:ea typeface="Aharoni"/>
                <a:cs typeface="Aharoni"/>
                <a:sym typeface="Aharoni"/>
              </a:rPr>
              <a:t>is</a:t>
            </a:r>
            <a:r>
              <a:rPr lang="en-GB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r>
              <a:rPr lang="en-GB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text</a:t>
            </a:r>
            <a:r>
              <a:rPr lang="en-GB">
                <a:solidFill>
                  <a:srgbClr val="073763"/>
                </a:solidFill>
                <a:latin typeface="Aharoni"/>
                <a:ea typeface="Aharoni"/>
                <a:cs typeface="Aharoni"/>
                <a:sym typeface="Aharoni"/>
              </a:rPr>
              <a:t>ing</a:t>
            </a:r>
          </a:p>
        </p:txBody>
      </p:sp>
    </p:spTree>
    <p:extLst>
      <p:ext uri="{BB962C8B-B14F-4D97-AF65-F5344CB8AC3E}">
        <p14:creationId xmlns:p14="http://schemas.microsoft.com/office/powerpoint/2010/main" val="4049798735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Breedbeeld</PresentationFormat>
  <Paragraphs>33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Kantoorthema</vt:lpstr>
      <vt:lpstr>PowerPoint-presentatie</vt:lpstr>
      <vt:lpstr>Present continuous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Alexandra</dc:creator>
  <cp:lastModifiedBy>Alexandra</cp:lastModifiedBy>
  <cp:revision>1</cp:revision>
  <dcterms:created xsi:type="dcterms:W3CDTF">2017-11-11T11:20:20Z</dcterms:created>
  <dcterms:modified xsi:type="dcterms:W3CDTF">2017-11-11T11:21:17Z</dcterms:modified>
</cp:coreProperties>
</file>